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329" r:id="rId3"/>
    <p:sldId id="349" r:id="rId4"/>
    <p:sldId id="350" r:id="rId5"/>
    <p:sldId id="351" r:id="rId6"/>
    <p:sldId id="352" r:id="rId7"/>
    <p:sldId id="348" r:id="rId8"/>
    <p:sldId id="353" r:id="rId9"/>
    <p:sldId id="354" r:id="rId10"/>
    <p:sldId id="355" r:id="rId11"/>
    <p:sldId id="357" r:id="rId12"/>
    <p:sldId id="358" r:id="rId13"/>
    <p:sldId id="356" r:id="rId14"/>
    <p:sldId id="359" r:id="rId15"/>
    <p:sldId id="360" r:id="rId16"/>
    <p:sldId id="361" r:id="rId17"/>
    <p:sldId id="362" r:id="rId18"/>
    <p:sldId id="363" r:id="rId19"/>
    <p:sldId id="364" r:id="rId20"/>
    <p:sldId id="33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7167" userDrawn="1">
          <p15:clr>
            <a:srgbClr val="A4A3A4"/>
          </p15:clr>
        </p15:guide>
        <p15:guide id="3" pos="513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62626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3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72" y="60"/>
      </p:cViewPr>
      <p:guideLst>
        <p:guide orient="horz" pos="346"/>
        <p:guide pos="7167"/>
        <p:guide pos="51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278F9-66E7-4E78-AB87-F1CF635673E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9D55F1E-F48C-4B05-A58E-8AE4C4937EB5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/>
            <a:t>基于水平集的方法输入边界轮廓</a:t>
          </a:r>
        </a:p>
      </dgm:t>
    </dgm:pt>
    <dgm:pt modelId="{A595841D-EBAC-4973-992E-364302417AF4}" type="parTrans" cxnId="{6EDD4C3D-2FD2-4D86-AF45-51D95F84367C}">
      <dgm:prSet/>
      <dgm:spPr/>
      <dgm:t>
        <a:bodyPr/>
        <a:lstStyle/>
        <a:p>
          <a:endParaRPr lang="zh-CN" altLang="en-US"/>
        </a:p>
      </dgm:t>
    </dgm:pt>
    <dgm:pt modelId="{6F6AAC04-AB82-4C68-B4F2-1A8678A94F9D}" type="sibTrans" cxnId="{6EDD4C3D-2FD2-4D86-AF45-51D95F84367C}">
      <dgm:prSet/>
      <dgm:spPr/>
      <dgm:t>
        <a:bodyPr/>
        <a:lstStyle/>
        <a:p>
          <a:endParaRPr lang="zh-CN" altLang="en-US"/>
        </a:p>
      </dgm:t>
    </dgm:pt>
    <dgm:pt modelId="{C5E77632-F3E3-4BD4-B6A9-12ADC936486F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/>
            <a:t>整合边界上的曲率信息以提高路径的光滑度</a:t>
          </a:r>
        </a:p>
      </dgm:t>
    </dgm:pt>
    <dgm:pt modelId="{6EAFFE5D-B2A1-4CF4-980F-92A312FEEE5D}" type="parTrans" cxnId="{259F4487-EC72-49A0-9864-4C794D243A40}">
      <dgm:prSet/>
      <dgm:spPr/>
      <dgm:t>
        <a:bodyPr/>
        <a:lstStyle/>
        <a:p>
          <a:endParaRPr lang="zh-CN" altLang="en-US"/>
        </a:p>
      </dgm:t>
    </dgm:pt>
    <dgm:pt modelId="{6AB439B8-29C2-42A4-8ABB-DE9FC597CCF4}" type="sibTrans" cxnId="{259F4487-EC72-49A0-9864-4C794D243A40}">
      <dgm:prSet/>
      <dgm:spPr/>
      <dgm:t>
        <a:bodyPr/>
        <a:lstStyle/>
        <a:p>
          <a:endParaRPr lang="zh-CN" altLang="en-US"/>
        </a:p>
      </dgm:t>
    </dgm:pt>
    <dgm:pt modelId="{FC1160BB-C561-4B27-8E57-7B4FC15F9DA6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/>
            <a:t>通过局部优化实现平滑路径的均匀性</a:t>
          </a:r>
        </a:p>
      </dgm:t>
    </dgm:pt>
    <dgm:pt modelId="{86C91768-17DC-4129-AA09-D027C83FD455}" type="parTrans" cxnId="{D596A6EF-BF46-4FAF-B3DD-0ED5E44CDA7E}">
      <dgm:prSet/>
      <dgm:spPr/>
      <dgm:t>
        <a:bodyPr/>
        <a:lstStyle/>
        <a:p>
          <a:endParaRPr lang="zh-CN" altLang="en-US"/>
        </a:p>
      </dgm:t>
    </dgm:pt>
    <dgm:pt modelId="{84F77B95-D8C9-4D05-815D-48EA5E51F401}" type="sibTrans" cxnId="{D596A6EF-BF46-4FAF-B3DD-0ED5E44CDA7E}">
      <dgm:prSet/>
      <dgm:spPr/>
      <dgm:t>
        <a:bodyPr/>
        <a:lstStyle/>
        <a:p>
          <a:endParaRPr lang="zh-CN" altLang="en-US"/>
        </a:p>
      </dgm:t>
    </dgm:pt>
    <dgm:pt modelId="{2E7ED6AD-14F0-4063-9802-34C37D4F316F}" type="pres">
      <dgm:prSet presAssocID="{A39278F9-66E7-4E78-AB87-F1CF635673E7}" presName="outerComposite" presStyleCnt="0">
        <dgm:presLayoutVars>
          <dgm:chMax val="5"/>
          <dgm:dir/>
          <dgm:resizeHandles val="exact"/>
        </dgm:presLayoutVars>
      </dgm:prSet>
      <dgm:spPr/>
    </dgm:pt>
    <dgm:pt modelId="{10306D57-EBD9-438B-900F-4D2AE577695F}" type="pres">
      <dgm:prSet presAssocID="{A39278F9-66E7-4E78-AB87-F1CF635673E7}" presName="dummyMaxCanvas" presStyleCnt="0">
        <dgm:presLayoutVars/>
      </dgm:prSet>
      <dgm:spPr/>
    </dgm:pt>
    <dgm:pt modelId="{6416F527-C187-4A21-A51C-526379F937FC}" type="pres">
      <dgm:prSet presAssocID="{A39278F9-66E7-4E78-AB87-F1CF635673E7}" presName="ThreeNodes_1" presStyleLbl="node1" presStyleIdx="0" presStyleCnt="3">
        <dgm:presLayoutVars>
          <dgm:bulletEnabled val="1"/>
        </dgm:presLayoutVars>
      </dgm:prSet>
      <dgm:spPr/>
    </dgm:pt>
    <dgm:pt modelId="{39AFE739-E4E6-43CB-8666-F57C10F8A309}" type="pres">
      <dgm:prSet presAssocID="{A39278F9-66E7-4E78-AB87-F1CF635673E7}" presName="ThreeNodes_2" presStyleLbl="node1" presStyleIdx="1" presStyleCnt="3">
        <dgm:presLayoutVars>
          <dgm:bulletEnabled val="1"/>
        </dgm:presLayoutVars>
      </dgm:prSet>
      <dgm:spPr/>
    </dgm:pt>
    <dgm:pt modelId="{B4E430EA-D2A5-4CCC-9DF3-BE1CA83F6D71}" type="pres">
      <dgm:prSet presAssocID="{A39278F9-66E7-4E78-AB87-F1CF635673E7}" presName="ThreeNodes_3" presStyleLbl="node1" presStyleIdx="2" presStyleCnt="3">
        <dgm:presLayoutVars>
          <dgm:bulletEnabled val="1"/>
        </dgm:presLayoutVars>
      </dgm:prSet>
      <dgm:spPr/>
    </dgm:pt>
    <dgm:pt modelId="{E04EA2B6-00D4-44D1-A70C-B95723E5DAE0}" type="pres">
      <dgm:prSet presAssocID="{A39278F9-66E7-4E78-AB87-F1CF635673E7}" presName="ThreeConn_1-2" presStyleLbl="fgAccFollowNode1" presStyleIdx="0" presStyleCnt="2">
        <dgm:presLayoutVars>
          <dgm:bulletEnabled val="1"/>
        </dgm:presLayoutVars>
      </dgm:prSet>
      <dgm:spPr/>
    </dgm:pt>
    <dgm:pt modelId="{367E569E-A1C6-4432-9012-C79054E318A5}" type="pres">
      <dgm:prSet presAssocID="{A39278F9-66E7-4E78-AB87-F1CF635673E7}" presName="ThreeConn_2-3" presStyleLbl="fgAccFollowNode1" presStyleIdx="1" presStyleCnt="2">
        <dgm:presLayoutVars>
          <dgm:bulletEnabled val="1"/>
        </dgm:presLayoutVars>
      </dgm:prSet>
      <dgm:spPr/>
    </dgm:pt>
    <dgm:pt modelId="{044C8C84-2D16-448A-B35F-B9E540A88F09}" type="pres">
      <dgm:prSet presAssocID="{A39278F9-66E7-4E78-AB87-F1CF635673E7}" presName="ThreeNodes_1_text" presStyleLbl="node1" presStyleIdx="2" presStyleCnt="3">
        <dgm:presLayoutVars>
          <dgm:bulletEnabled val="1"/>
        </dgm:presLayoutVars>
      </dgm:prSet>
      <dgm:spPr/>
    </dgm:pt>
    <dgm:pt modelId="{F6BB8A1D-5336-4C5A-AF5C-41473349988E}" type="pres">
      <dgm:prSet presAssocID="{A39278F9-66E7-4E78-AB87-F1CF635673E7}" presName="ThreeNodes_2_text" presStyleLbl="node1" presStyleIdx="2" presStyleCnt="3">
        <dgm:presLayoutVars>
          <dgm:bulletEnabled val="1"/>
        </dgm:presLayoutVars>
      </dgm:prSet>
      <dgm:spPr/>
    </dgm:pt>
    <dgm:pt modelId="{63DAC6C6-1E4F-489B-B2A4-8763B24FA36E}" type="pres">
      <dgm:prSet presAssocID="{A39278F9-66E7-4E78-AB87-F1CF635673E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983C208-BB19-498D-94BF-57519F0DE864}" type="presOf" srcId="{A39278F9-66E7-4E78-AB87-F1CF635673E7}" destId="{2E7ED6AD-14F0-4063-9802-34C37D4F316F}" srcOrd="0" destOrd="0" presId="urn:microsoft.com/office/officeart/2005/8/layout/vProcess5"/>
    <dgm:cxn modelId="{098DD027-479F-40D5-81D7-3A7A4448DE06}" type="presOf" srcId="{79D55F1E-F48C-4B05-A58E-8AE4C4937EB5}" destId="{044C8C84-2D16-448A-B35F-B9E540A88F09}" srcOrd="1" destOrd="0" presId="urn:microsoft.com/office/officeart/2005/8/layout/vProcess5"/>
    <dgm:cxn modelId="{6EDD4C3D-2FD2-4D86-AF45-51D95F84367C}" srcId="{A39278F9-66E7-4E78-AB87-F1CF635673E7}" destId="{79D55F1E-F48C-4B05-A58E-8AE4C4937EB5}" srcOrd="0" destOrd="0" parTransId="{A595841D-EBAC-4973-992E-364302417AF4}" sibTransId="{6F6AAC04-AB82-4C68-B4F2-1A8678A94F9D}"/>
    <dgm:cxn modelId="{16D1B186-4059-4A8E-AD18-34C182B7FFED}" type="presOf" srcId="{C5E77632-F3E3-4BD4-B6A9-12ADC936486F}" destId="{39AFE739-E4E6-43CB-8666-F57C10F8A309}" srcOrd="0" destOrd="0" presId="urn:microsoft.com/office/officeart/2005/8/layout/vProcess5"/>
    <dgm:cxn modelId="{259F4487-EC72-49A0-9864-4C794D243A40}" srcId="{A39278F9-66E7-4E78-AB87-F1CF635673E7}" destId="{C5E77632-F3E3-4BD4-B6A9-12ADC936486F}" srcOrd="1" destOrd="0" parTransId="{6EAFFE5D-B2A1-4CF4-980F-92A312FEEE5D}" sibTransId="{6AB439B8-29C2-42A4-8ABB-DE9FC597CCF4}"/>
    <dgm:cxn modelId="{244CD296-A414-4EDE-B961-2628954B83E7}" type="presOf" srcId="{6AB439B8-29C2-42A4-8ABB-DE9FC597CCF4}" destId="{367E569E-A1C6-4432-9012-C79054E318A5}" srcOrd="0" destOrd="0" presId="urn:microsoft.com/office/officeart/2005/8/layout/vProcess5"/>
    <dgm:cxn modelId="{9F323A99-9085-4501-81BE-353FFA6DA169}" type="presOf" srcId="{FC1160BB-C561-4B27-8E57-7B4FC15F9DA6}" destId="{63DAC6C6-1E4F-489B-B2A4-8763B24FA36E}" srcOrd="1" destOrd="0" presId="urn:microsoft.com/office/officeart/2005/8/layout/vProcess5"/>
    <dgm:cxn modelId="{5A28F0A0-5F49-4FAB-89D5-F7E4DBA63B79}" type="presOf" srcId="{FC1160BB-C561-4B27-8E57-7B4FC15F9DA6}" destId="{B4E430EA-D2A5-4CCC-9DF3-BE1CA83F6D71}" srcOrd="0" destOrd="0" presId="urn:microsoft.com/office/officeart/2005/8/layout/vProcess5"/>
    <dgm:cxn modelId="{5024C3B0-01D4-4C7A-973A-07EA57760730}" type="presOf" srcId="{C5E77632-F3E3-4BD4-B6A9-12ADC936486F}" destId="{F6BB8A1D-5336-4C5A-AF5C-41473349988E}" srcOrd="1" destOrd="0" presId="urn:microsoft.com/office/officeart/2005/8/layout/vProcess5"/>
    <dgm:cxn modelId="{2958A3DF-6F50-4599-9C06-EC4DC87EFC25}" type="presOf" srcId="{79D55F1E-F48C-4B05-A58E-8AE4C4937EB5}" destId="{6416F527-C187-4A21-A51C-526379F937FC}" srcOrd="0" destOrd="0" presId="urn:microsoft.com/office/officeart/2005/8/layout/vProcess5"/>
    <dgm:cxn modelId="{D596A6EF-BF46-4FAF-B3DD-0ED5E44CDA7E}" srcId="{A39278F9-66E7-4E78-AB87-F1CF635673E7}" destId="{FC1160BB-C561-4B27-8E57-7B4FC15F9DA6}" srcOrd="2" destOrd="0" parTransId="{86C91768-17DC-4129-AA09-D027C83FD455}" sibTransId="{84F77B95-D8C9-4D05-815D-48EA5E51F401}"/>
    <dgm:cxn modelId="{4AAEEBF5-69A6-44A7-844F-CEE533D08696}" type="presOf" srcId="{6F6AAC04-AB82-4C68-B4F2-1A8678A94F9D}" destId="{E04EA2B6-00D4-44D1-A70C-B95723E5DAE0}" srcOrd="0" destOrd="0" presId="urn:microsoft.com/office/officeart/2005/8/layout/vProcess5"/>
    <dgm:cxn modelId="{3DCCF72E-DE45-499B-A135-F68BDBF15C3A}" type="presParOf" srcId="{2E7ED6AD-14F0-4063-9802-34C37D4F316F}" destId="{10306D57-EBD9-438B-900F-4D2AE577695F}" srcOrd="0" destOrd="0" presId="urn:microsoft.com/office/officeart/2005/8/layout/vProcess5"/>
    <dgm:cxn modelId="{B372C8CD-DB09-4F99-A4FF-3EA019FFABF5}" type="presParOf" srcId="{2E7ED6AD-14F0-4063-9802-34C37D4F316F}" destId="{6416F527-C187-4A21-A51C-526379F937FC}" srcOrd="1" destOrd="0" presId="urn:microsoft.com/office/officeart/2005/8/layout/vProcess5"/>
    <dgm:cxn modelId="{9AAA0751-D718-4252-84AE-D35FCAA7D8E8}" type="presParOf" srcId="{2E7ED6AD-14F0-4063-9802-34C37D4F316F}" destId="{39AFE739-E4E6-43CB-8666-F57C10F8A309}" srcOrd="2" destOrd="0" presId="urn:microsoft.com/office/officeart/2005/8/layout/vProcess5"/>
    <dgm:cxn modelId="{78720EC4-671F-4F94-954E-E6C914FD5668}" type="presParOf" srcId="{2E7ED6AD-14F0-4063-9802-34C37D4F316F}" destId="{B4E430EA-D2A5-4CCC-9DF3-BE1CA83F6D71}" srcOrd="3" destOrd="0" presId="urn:microsoft.com/office/officeart/2005/8/layout/vProcess5"/>
    <dgm:cxn modelId="{5CB88EC1-8987-4AB0-A4E9-7EA6AD98BBE9}" type="presParOf" srcId="{2E7ED6AD-14F0-4063-9802-34C37D4F316F}" destId="{E04EA2B6-00D4-44D1-A70C-B95723E5DAE0}" srcOrd="4" destOrd="0" presId="urn:microsoft.com/office/officeart/2005/8/layout/vProcess5"/>
    <dgm:cxn modelId="{7ADAF241-641F-40B0-9AA5-F8D8D438E72D}" type="presParOf" srcId="{2E7ED6AD-14F0-4063-9802-34C37D4F316F}" destId="{367E569E-A1C6-4432-9012-C79054E318A5}" srcOrd="5" destOrd="0" presId="urn:microsoft.com/office/officeart/2005/8/layout/vProcess5"/>
    <dgm:cxn modelId="{BD37A059-AAB6-4BA2-9B33-2254C844AB78}" type="presParOf" srcId="{2E7ED6AD-14F0-4063-9802-34C37D4F316F}" destId="{044C8C84-2D16-448A-B35F-B9E540A88F09}" srcOrd="6" destOrd="0" presId="urn:microsoft.com/office/officeart/2005/8/layout/vProcess5"/>
    <dgm:cxn modelId="{6274037F-FD6A-41B4-82F6-B64EB41DEF02}" type="presParOf" srcId="{2E7ED6AD-14F0-4063-9802-34C37D4F316F}" destId="{F6BB8A1D-5336-4C5A-AF5C-41473349988E}" srcOrd="7" destOrd="0" presId="urn:microsoft.com/office/officeart/2005/8/layout/vProcess5"/>
    <dgm:cxn modelId="{7EC2E34F-DB1B-46CD-8A2E-84DF64972D70}" type="presParOf" srcId="{2E7ED6AD-14F0-4063-9802-34C37D4F316F}" destId="{63DAC6C6-1E4F-489B-B2A4-8763B24FA36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6F527-C187-4A21-A51C-526379F937FC}">
      <dsp:nvSpPr>
        <dsp:cNvPr id="0" name=""/>
        <dsp:cNvSpPr/>
      </dsp:nvSpPr>
      <dsp:spPr>
        <a:xfrm>
          <a:off x="0" y="0"/>
          <a:ext cx="6908800" cy="1625600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基于水平集的方法输入边界轮廓</a:t>
          </a:r>
        </a:p>
      </dsp:txBody>
      <dsp:txXfrm>
        <a:off x="47612" y="47612"/>
        <a:ext cx="5154651" cy="1530376"/>
      </dsp:txXfrm>
    </dsp:sp>
    <dsp:sp modelId="{39AFE739-E4E6-43CB-8666-F57C10F8A309}">
      <dsp:nvSpPr>
        <dsp:cNvPr id="0" name=""/>
        <dsp:cNvSpPr/>
      </dsp:nvSpPr>
      <dsp:spPr>
        <a:xfrm>
          <a:off x="609599" y="1896533"/>
          <a:ext cx="6908800" cy="1625600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整合边界上的曲率信息以提高路径的光滑度</a:t>
          </a:r>
        </a:p>
      </dsp:txBody>
      <dsp:txXfrm>
        <a:off x="657211" y="1944145"/>
        <a:ext cx="5147335" cy="1530376"/>
      </dsp:txXfrm>
    </dsp:sp>
    <dsp:sp modelId="{B4E430EA-D2A5-4CCC-9DF3-BE1CA83F6D71}">
      <dsp:nvSpPr>
        <dsp:cNvPr id="0" name=""/>
        <dsp:cNvSpPr/>
      </dsp:nvSpPr>
      <dsp:spPr>
        <a:xfrm>
          <a:off x="1219199" y="3793066"/>
          <a:ext cx="6908800" cy="1625600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通过局部优化实现平滑路径的均匀性</a:t>
          </a:r>
        </a:p>
      </dsp:txBody>
      <dsp:txXfrm>
        <a:off x="1266811" y="3840678"/>
        <a:ext cx="5147335" cy="1530376"/>
      </dsp:txXfrm>
    </dsp:sp>
    <dsp:sp modelId="{E04EA2B6-00D4-44D1-A70C-B95723E5DAE0}">
      <dsp:nvSpPr>
        <dsp:cNvPr id="0" name=""/>
        <dsp:cNvSpPr/>
      </dsp:nvSpPr>
      <dsp:spPr>
        <a:xfrm>
          <a:off x="5852159" y="1232746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6089903" y="1232746"/>
        <a:ext cx="581152" cy="795122"/>
      </dsp:txXfrm>
    </dsp:sp>
    <dsp:sp modelId="{367E569E-A1C6-4432-9012-C79054E318A5}">
      <dsp:nvSpPr>
        <dsp:cNvPr id="0" name=""/>
        <dsp:cNvSpPr/>
      </dsp:nvSpPr>
      <dsp:spPr>
        <a:xfrm>
          <a:off x="6461759" y="3118442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6699503" y="3118442"/>
        <a:ext cx="581152" cy="795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D77B4-E4B4-4D3C-A9C5-EB900FF3B15E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D5EBB-275F-4C24-B082-C5EEF1435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49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76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1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83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46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43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38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730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6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1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1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34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D302F-5E2D-4FF9-A986-02603DCE6FDA}" type="datetimeFigureOut">
              <a:rPr lang="zh-CN" altLang="en-US" smtClean="0"/>
              <a:t>2017/12/29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6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615595" y="2115315"/>
            <a:ext cx="579549" cy="1517118"/>
            <a:chOff x="8564451" y="2716812"/>
            <a:chExt cx="579549" cy="1361673"/>
          </a:xfrm>
        </p:grpSpPr>
        <p:sp>
          <p:nvSpPr>
            <p:cNvPr id="12" name="矩形 11"/>
            <p:cNvSpPr/>
            <p:nvPr/>
          </p:nvSpPr>
          <p:spPr>
            <a:xfrm>
              <a:off x="8564451" y="2716812"/>
              <a:ext cx="579549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64451" y="3805061"/>
              <a:ext cx="579549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2115315"/>
            <a:ext cx="11340206" cy="1574839"/>
            <a:chOff x="0" y="2716812"/>
            <a:chExt cx="5991142" cy="1361673"/>
          </a:xfrm>
        </p:grpSpPr>
        <p:sp>
          <p:nvSpPr>
            <p:cNvPr id="30" name="矩形 29"/>
            <p:cNvSpPr/>
            <p:nvPr/>
          </p:nvSpPr>
          <p:spPr>
            <a:xfrm>
              <a:off x="0" y="3805061"/>
              <a:ext cx="5991141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16812"/>
              <a:ext cx="5991142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036" y="2057594"/>
            <a:ext cx="1169583" cy="1169581"/>
            <a:chOff x="1734969" y="2787385"/>
            <a:chExt cx="1224000" cy="1223998"/>
          </a:xfrm>
        </p:grpSpPr>
        <p:sp>
          <p:nvSpPr>
            <p:cNvPr id="27" name="椭圆 26"/>
            <p:cNvSpPr/>
            <p:nvPr/>
          </p:nvSpPr>
          <p:spPr>
            <a:xfrm>
              <a:off x="1734969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1945451" y="3091502"/>
              <a:ext cx="803035" cy="615763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3B470D1-FB36-4BFC-97F8-F737EF15B9DA}"/>
              </a:ext>
            </a:extLst>
          </p:cNvPr>
          <p:cNvSpPr txBox="1"/>
          <p:nvPr/>
        </p:nvSpPr>
        <p:spPr>
          <a:xfrm>
            <a:off x="1342694" y="2349362"/>
            <a:ext cx="1056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An optimization approach for path planning of high-quality and uniform additive manufacturing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B79091-19F0-4D42-BDE2-08E639620EBB}"/>
              </a:ext>
            </a:extLst>
          </p:cNvPr>
          <p:cNvSpPr txBox="1"/>
          <p:nvPr/>
        </p:nvSpPr>
        <p:spPr>
          <a:xfrm>
            <a:off x="9297698" y="4848449"/>
            <a:ext cx="243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汇报人：杨德成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:2017.12.29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6EBF0C-22AD-4867-9FEB-CACC2002187F}"/>
              </a:ext>
            </a:extLst>
          </p:cNvPr>
          <p:cNvSpPr/>
          <p:nvPr/>
        </p:nvSpPr>
        <p:spPr>
          <a:xfrm>
            <a:off x="3536285" y="3228489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高精度等距增材制造的路径规划优化方法</a:t>
            </a:r>
          </a:p>
        </p:txBody>
      </p:sp>
    </p:spTree>
    <p:extLst>
      <p:ext uri="{BB962C8B-B14F-4D97-AF65-F5344CB8AC3E}">
        <p14:creationId xmlns:p14="http://schemas.microsoft.com/office/powerpoint/2010/main" val="321494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A68EFA-E7A7-4E52-A5A0-C85060951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0" y="95250"/>
            <a:ext cx="6762750" cy="67627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A1B435-467B-4077-BE4E-B39BE50F7495}"/>
              </a:ext>
            </a:extLst>
          </p:cNvPr>
          <p:cNvSpPr/>
          <p:nvPr/>
        </p:nvSpPr>
        <p:spPr>
          <a:xfrm>
            <a:off x="8764409" y="2967335"/>
            <a:ext cx="1303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0" dirty="0">
                <a:solidFill>
                  <a:srgbClr val="131413"/>
                </a:solidFill>
                <a:latin typeface="MwxvjmAdvTTb8864ccf.B"/>
                <a:cs typeface="MwxvjmAdvTTb8864ccf.B"/>
              </a:rPr>
              <a:t>Level-set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141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A29080C-3D89-4A3D-AB53-D012F9DEEE45}"/>
              </a:ext>
            </a:extLst>
          </p:cNvPr>
          <p:cNvSpPr/>
          <p:nvPr/>
        </p:nvSpPr>
        <p:spPr>
          <a:xfrm>
            <a:off x="1091401" y="502431"/>
            <a:ext cx="2226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0" dirty="0">
                <a:solidFill>
                  <a:srgbClr val="131413"/>
                </a:solidFill>
                <a:latin typeface="MwxvjmAdvTTb8864ccf.B"/>
                <a:cs typeface="MwxvjmAdvTTb8864ccf.B"/>
              </a:rPr>
              <a:t>Level-set</a:t>
            </a:r>
            <a:r>
              <a:rPr lang="zh-CN" altLang="en-US" sz="2400" kern="0" dirty="0">
                <a:solidFill>
                  <a:srgbClr val="131413"/>
                </a:solidFill>
                <a:latin typeface="MwxvjmAdvTTb8864ccf.B"/>
                <a:cs typeface="MwxvjmAdvTTb8864ccf.B"/>
              </a:rPr>
              <a:t>的表示</a:t>
            </a:r>
            <a:endParaRPr lang="en-US" altLang="zh-CN" sz="2400" kern="0" dirty="0">
              <a:solidFill>
                <a:srgbClr val="131413"/>
              </a:solidFill>
              <a:latin typeface="MwxvjmAdvTTb8864ccf.B"/>
              <a:cs typeface="MwxvjmAdvTTb8864ccf.B"/>
            </a:endParaRPr>
          </a:p>
          <a:p>
            <a:r>
              <a:rPr lang="en-US" altLang="zh-CN" sz="2400" kern="0" dirty="0">
                <a:solidFill>
                  <a:srgbClr val="131413"/>
                </a:solidFill>
                <a:latin typeface="MwxvjmAdvTTb8864ccf.B"/>
              </a:rPr>
              <a:t>Set </a:t>
            </a:r>
            <a:r>
              <a:rPr lang="zh-CN" altLang="en-US" sz="2400" kern="0" dirty="0">
                <a:solidFill>
                  <a:srgbClr val="131413"/>
                </a:solidFill>
                <a:latin typeface="MwxvjmAdvTTb8864ccf.B"/>
              </a:rPr>
              <a:t>集合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F813C7-40D2-4602-9E43-12DFF247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44" y="1333428"/>
            <a:ext cx="6109994" cy="42352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2FEC52-8580-4CC1-974F-6897C6587DAB}"/>
              </a:ext>
            </a:extLst>
          </p:cNvPr>
          <p:cNvSpPr txBox="1"/>
          <p:nvPr/>
        </p:nvSpPr>
        <p:spPr>
          <a:xfrm>
            <a:off x="8158089" y="1227411"/>
            <a:ext cx="317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</a:t>
            </a:r>
            <a:r>
              <a:rPr lang="zh-CN" altLang="en-US" sz="2400" dirty="0"/>
              <a:t>的取值就是</a:t>
            </a:r>
            <a:r>
              <a:rPr lang="en-US" altLang="zh-CN" sz="2400" dirty="0"/>
              <a:t>level</a:t>
            </a:r>
            <a:r>
              <a:rPr lang="zh-CN" altLang="en-US" sz="2400" dirty="0"/>
              <a:t>，这里就是</a:t>
            </a:r>
            <a:r>
              <a:rPr lang="en-US" altLang="zh-CN" sz="2400" dirty="0"/>
              <a:t>x</a:t>
            </a:r>
            <a:r>
              <a:rPr lang="zh-CN" altLang="en-US" sz="2400" dirty="0"/>
              <a:t>轴上的两个点，表示的是</a:t>
            </a:r>
            <a:r>
              <a:rPr lang="en-US" altLang="zh-CN" sz="2400" dirty="0"/>
              <a:t>level </a:t>
            </a:r>
            <a:r>
              <a:rPr lang="zh-CN" altLang="en-US" sz="2400" dirty="0"/>
              <a:t>为</a:t>
            </a:r>
            <a:r>
              <a:rPr lang="en-US" altLang="zh-CN" sz="2400" dirty="0"/>
              <a:t>1 </a:t>
            </a:r>
            <a:r>
              <a:rPr lang="zh-CN" altLang="en-US" sz="2400" dirty="0"/>
              <a:t>的所有</a:t>
            </a:r>
            <a:r>
              <a:rPr lang="en-US" altLang="zh-CN" sz="2400" dirty="0"/>
              <a:t>x</a:t>
            </a:r>
            <a:r>
              <a:rPr lang="zh-CN" altLang="en-US" sz="2400" dirty="0"/>
              <a:t>取值的集合</a:t>
            </a:r>
          </a:p>
        </p:txBody>
      </p:sp>
    </p:spTree>
    <p:extLst>
      <p:ext uri="{BB962C8B-B14F-4D97-AF65-F5344CB8AC3E}">
        <p14:creationId xmlns:p14="http://schemas.microsoft.com/office/powerpoint/2010/main" val="385567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eview">
            <a:extLst>
              <a:ext uri="{FF2B5EF4-FFF2-40B4-BE49-F238E27FC236}">
                <a16:creationId xmlns:a16="http://schemas.microsoft.com/office/drawing/2014/main" id="{ABF80363-3918-4D5A-AC39-D5FE2ECCD2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6A1BB5-69EC-4854-9AE7-3CE6CE344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1394377"/>
            <a:ext cx="5903844" cy="3764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5A47695-8521-4020-83E9-F804B13C2D43}"/>
              </a:ext>
            </a:extLst>
          </p:cNvPr>
          <p:cNvSpPr/>
          <p:nvPr/>
        </p:nvSpPr>
        <p:spPr>
          <a:xfrm>
            <a:off x="7010400" y="1546777"/>
            <a:ext cx="41611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62626"/>
                </a:solidFill>
                <a:latin typeface="-apple-system"/>
              </a:rPr>
              <a:t>用一个参数方程在二维平面上表示一条曲线，某个</a:t>
            </a:r>
            <a:r>
              <a:rPr lang="en-US" altLang="zh-CN" sz="2800" dirty="0">
                <a:solidFill>
                  <a:srgbClr val="262626"/>
                </a:solidFill>
                <a:latin typeface="-apple-system"/>
              </a:rPr>
              <a:t>level</a:t>
            </a:r>
            <a:r>
              <a:rPr lang="zh-CN" altLang="en-US" sz="2800" dirty="0">
                <a:solidFill>
                  <a:srgbClr val="262626"/>
                </a:solidFill>
                <a:latin typeface="-apple-system"/>
              </a:rPr>
              <a:t>下的（一般选择的是</a:t>
            </a:r>
            <a:r>
              <a:rPr lang="en-US" altLang="zh-CN" sz="2800" dirty="0">
                <a:solidFill>
                  <a:srgbClr val="262626"/>
                </a:solidFill>
                <a:latin typeface="-apple-system"/>
              </a:rPr>
              <a:t>level=0</a:t>
            </a:r>
            <a:r>
              <a:rPr lang="zh-CN" altLang="en-US" sz="2800" dirty="0">
                <a:solidFill>
                  <a:srgbClr val="262626"/>
                </a:solidFill>
                <a:latin typeface="-apple-system"/>
              </a:rPr>
              <a:t>，也就是 </a:t>
            </a:r>
            <a:r>
              <a:rPr lang="en-US" altLang="zh-CN" sz="2800" dirty="0">
                <a:solidFill>
                  <a:srgbClr val="262626"/>
                </a:solidFill>
                <a:latin typeface="-apple-system"/>
              </a:rPr>
              <a:t>f(</a:t>
            </a:r>
            <a:r>
              <a:rPr lang="en-US" altLang="zh-CN" sz="2800" dirty="0" err="1">
                <a:solidFill>
                  <a:srgbClr val="262626"/>
                </a:solidFill>
                <a:latin typeface="-apple-system"/>
              </a:rPr>
              <a:t>x,y</a:t>
            </a:r>
            <a:r>
              <a:rPr lang="en-US" altLang="zh-CN" sz="2800" dirty="0">
                <a:solidFill>
                  <a:srgbClr val="262626"/>
                </a:solidFill>
                <a:latin typeface="-apple-system"/>
              </a:rPr>
              <a:t>)=0</a:t>
            </a:r>
            <a:r>
              <a:rPr lang="zh-CN" altLang="en-US" sz="2800" dirty="0">
                <a:solidFill>
                  <a:srgbClr val="262626"/>
                </a:solidFill>
                <a:latin typeface="-apple-system"/>
              </a:rPr>
              <a:t>），所有点的（</a:t>
            </a:r>
            <a:r>
              <a:rPr lang="en-US" altLang="zh-CN" sz="2800" dirty="0">
                <a:solidFill>
                  <a:srgbClr val="262626"/>
                </a:solidFill>
                <a:latin typeface="-apple-system"/>
              </a:rPr>
              <a:t>x</a:t>
            </a:r>
            <a:r>
              <a:rPr lang="zh-CN" altLang="en-US" sz="2800" dirty="0">
                <a:solidFill>
                  <a:srgbClr val="262626"/>
                </a:solidFill>
                <a:latin typeface="-apple-system"/>
              </a:rPr>
              <a:t>，</a:t>
            </a:r>
            <a:r>
              <a:rPr lang="en-US" altLang="zh-CN" sz="2800" dirty="0">
                <a:solidFill>
                  <a:srgbClr val="262626"/>
                </a:solidFill>
                <a:latin typeface="-apple-system"/>
              </a:rPr>
              <a:t>y</a:t>
            </a:r>
            <a:r>
              <a:rPr lang="zh-CN" altLang="en-US" sz="2800" dirty="0">
                <a:solidFill>
                  <a:srgbClr val="262626"/>
                </a:solidFill>
                <a:latin typeface="-apple-system"/>
              </a:rPr>
              <a:t>）坐标的集合（图中红色的为曲线，这些点的</a:t>
            </a:r>
            <a:r>
              <a:rPr lang="en-US" altLang="zh-CN" sz="2800" dirty="0">
                <a:solidFill>
                  <a:srgbClr val="262626"/>
                </a:solidFill>
                <a:latin typeface="-apple-system"/>
              </a:rPr>
              <a:t>z</a:t>
            </a:r>
            <a:r>
              <a:rPr lang="zh-CN" altLang="en-US" sz="2800" dirty="0">
                <a:solidFill>
                  <a:srgbClr val="262626"/>
                </a:solidFill>
                <a:latin typeface="-apple-system"/>
              </a:rPr>
              <a:t>坐标均为零）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07146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B4B64B-3F15-4E7D-83B4-88F6045322D7}"/>
              </a:ext>
            </a:extLst>
          </p:cNvPr>
          <p:cNvSpPr/>
          <p:nvPr/>
        </p:nvSpPr>
        <p:spPr>
          <a:xfrm>
            <a:off x="571300" y="134771"/>
            <a:ext cx="2725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262626"/>
                </a:solidFill>
                <a:latin typeface="-apple-system"/>
              </a:rPr>
              <a:t>Level Set Method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7CED5C-F542-48A8-913F-DD9B07854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989" y="472934"/>
            <a:ext cx="7167718" cy="5715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589C60-13C8-4FBB-9134-C267A3F855E8}"/>
              </a:ext>
            </a:extLst>
          </p:cNvPr>
          <p:cNvSpPr/>
          <p:nvPr/>
        </p:nvSpPr>
        <p:spPr>
          <a:xfrm>
            <a:off x="889264" y="1345275"/>
            <a:ext cx="31408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262626"/>
                </a:solidFill>
                <a:latin typeface="-apple-system"/>
              </a:rPr>
              <a:t>通过连续上下移动等高平面（左图中的蓝色平面），得到连续变化的轮廓，从而模拟曲线或曲面的连续变形。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388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770EE3-F09A-465E-923C-FFF2E138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92" y="315277"/>
            <a:ext cx="7352025" cy="50527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B90F71-84FE-44DF-BA00-9B3CA2CAED66}"/>
              </a:ext>
            </a:extLst>
          </p:cNvPr>
          <p:cNvSpPr txBox="1"/>
          <p:nvPr/>
        </p:nvSpPr>
        <p:spPr>
          <a:xfrm>
            <a:off x="8287694" y="670313"/>
            <a:ext cx="1961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等偏移距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7C61BB-F462-46CD-9159-0625CC991051}"/>
              </a:ext>
            </a:extLst>
          </p:cNvPr>
          <p:cNvSpPr/>
          <p:nvPr/>
        </p:nvSpPr>
        <p:spPr>
          <a:xfrm>
            <a:off x="7892903" y="5725264"/>
            <a:ext cx="2043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cs typeface="Times New Roman" panose="02020603050405020304" pitchFamily="18" charset="0"/>
              </a:rPr>
              <a:t>偏移轮廓实例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03A7E7-F248-4824-A46A-BABF3735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39" y="2941744"/>
            <a:ext cx="2923538" cy="9745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A61B5E-9487-41F5-B674-14C7B5D56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951" y="999922"/>
            <a:ext cx="1807914" cy="14396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A2BEAB-89EF-45DA-8ED7-6D328790BB80}"/>
              </a:ext>
            </a:extLst>
          </p:cNvPr>
          <p:cNvSpPr/>
          <p:nvPr/>
        </p:nvSpPr>
        <p:spPr>
          <a:xfrm>
            <a:off x="108480" y="147093"/>
            <a:ext cx="2795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zh-CN" sz="2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轮廓路径生成</a:t>
            </a:r>
          </a:p>
        </p:txBody>
      </p:sp>
    </p:spTree>
    <p:extLst>
      <p:ext uri="{BB962C8B-B14F-4D97-AF65-F5344CB8AC3E}">
        <p14:creationId xmlns:p14="http://schemas.microsoft.com/office/powerpoint/2010/main" val="414810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FA15E6B-A20D-40AC-B8A5-092F94F2F90A}"/>
              </a:ext>
            </a:extLst>
          </p:cNvPr>
          <p:cNvSpPr/>
          <p:nvPr/>
        </p:nvSpPr>
        <p:spPr>
          <a:xfrm>
            <a:off x="519430" y="212651"/>
            <a:ext cx="3106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0" dirty="0">
                <a:solidFill>
                  <a:srgbClr val="131413"/>
                </a:solidFill>
                <a:latin typeface="MwxvjmAdvTTb8864ccf.B"/>
                <a:cs typeface="MwxvjmAdvTTb8864ccf.B"/>
              </a:rPr>
              <a:t>2.2</a:t>
            </a:r>
            <a:r>
              <a:rPr lang="zh-CN" altLang="zh-CN" sz="2800" kern="0" dirty="0">
                <a:solidFill>
                  <a:srgbClr val="131413"/>
                </a:solidFill>
                <a:latin typeface="MwxvjmAdvTTb8864ccf.B"/>
                <a:cs typeface="MwxvjmAdvTTb8864ccf.B"/>
              </a:rPr>
              <a:t>路径平滑</a:t>
            </a:r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B0DD55-6681-4632-8807-9B624A9A43AB}"/>
              </a:ext>
            </a:extLst>
          </p:cNvPr>
          <p:cNvSpPr/>
          <p:nvPr/>
        </p:nvSpPr>
        <p:spPr>
          <a:xfrm>
            <a:off x="1089269" y="792841"/>
            <a:ext cx="10122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为了提高高曲率点沿偏移轮廓线的平滑度，将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运动</a:t>
            </a:r>
            <a:r>
              <a:rPr lang="zh-CN" altLang="zh-CN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轮廓曲率信息集成到所描述的修正速度函数中。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DB45F1-4D12-44E1-9A7F-2CF500754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52" y="1623838"/>
            <a:ext cx="9206695" cy="51173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68B81A-611C-4541-BDDD-BC307767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91" y="1208339"/>
            <a:ext cx="2039055" cy="6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3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0F4C29-8C15-4314-934B-28599D752BFC}"/>
              </a:ext>
            </a:extLst>
          </p:cNvPr>
          <p:cNvSpPr/>
          <p:nvPr/>
        </p:nvSpPr>
        <p:spPr>
          <a:xfrm>
            <a:off x="519429" y="116821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2.3</a:t>
            </a:r>
            <a:r>
              <a:rPr lang="zh-CN" altLang="en-US" sz="2800" dirty="0"/>
              <a:t>连续性和一致性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AF1EF0-2941-4195-AFA3-EC99455A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64" y="894846"/>
            <a:ext cx="6161037" cy="50683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8B60DB-45E5-4CEB-87DC-83D8871F1A9C}"/>
              </a:ext>
            </a:extLst>
          </p:cNvPr>
          <p:cNvSpPr txBox="1"/>
          <p:nvPr/>
        </p:nvSpPr>
        <p:spPr>
          <a:xfrm>
            <a:off x="8298790" y="2603436"/>
            <a:ext cx="3485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图象的</a:t>
            </a:r>
            <a:r>
              <a:rPr lang="zh-CN" altLang="en-US" sz="2400" dirty="0">
                <a:solidFill>
                  <a:srgbClr val="FF0000"/>
                </a:solidFill>
              </a:rPr>
              <a:t>骨架</a:t>
            </a:r>
            <a:r>
              <a:rPr lang="zh-CN" altLang="en-US" sz="2400" dirty="0"/>
              <a:t> （中轴线）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D68B91-A9D4-4D48-AB61-56E67D33B6C9}"/>
              </a:ext>
            </a:extLst>
          </p:cNvPr>
          <p:cNvSpPr/>
          <p:nvPr/>
        </p:nvSpPr>
        <p:spPr>
          <a:xfrm>
            <a:off x="2032806" y="6094848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具有单轮廓和多轮廓的形状的中轴</a:t>
            </a:r>
          </a:p>
        </p:txBody>
      </p:sp>
    </p:spTree>
    <p:extLst>
      <p:ext uri="{BB962C8B-B14F-4D97-AF65-F5344CB8AC3E}">
        <p14:creationId xmlns:p14="http://schemas.microsoft.com/office/powerpoint/2010/main" val="2255047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4662F8-97FE-4881-A0A6-8991F47FE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9" y="8412"/>
            <a:ext cx="5572759" cy="68495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A2C243-D787-4DEA-B58F-BB8D1820E945}"/>
              </a:ext>
            </a:extLst>
          </p:cNvPr>
          <p:cNvSpPr txBox="1"/>
          <p:nvPr/>
        </p:nvSpPr>
        <p:spPr>
          <a:xfrm>
            <a:off x="6414054" y="159026"/>
            <a:ext cx="508883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算法描述：</a:t>
            </a:r>
            <a:endParaRPr lang="en-US" altLang="zh-CN" sz="2800" dirty="0"/>
          </a:p>
          <a:p>
            <a:r>
              <a:rPr lang="en-US" altLang="zh-CN" sz="2800" dirty="0"/>
              <a:t>1.</a:t>
            </a:r>
            <a:r>
              <a:rPr lang="zh-CN" altLang="zh-CN" sz="2800" dirty="0"/>
              <a:t>获得最外侧偏移轮廓的</a:t>
            </a:r>
            <a:r>
              <a:rPr lang="zh-CN" altLang="zh-CN" sz="2800" dirty="0">
                <a:solidFill>
                  <a:srgbClr val="FF0000"/>
                </a:solidFill>
              </a:rPr>
              <a:t>骨架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2.</a:t>
            </a:r>
            <a:r>
              <a:rPr lang="zh-CN" altLang="zh-CN" sz="2800" dirty="0"/>
              <a:t>基于</a:t>
            </a:r>
            <a:r>
              <a:rPr lang="zh-CN" altLang="zh-CN" sz="2800" dirty="0">
                <a:solidFill>
                  <a:srgbClr val="FF0000"/>
                </a:solidFill>
              </a:rPr>
              <a:t>曲率</a:t>
            </a:r>
            <a:r>
              <a:rPr lang="zh-CN" altLang="zh-CN" sz="2800" dirty="0"/>
              <a:t>分布对骨架曲线进行自适应采样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zh-CN" sz="2800" dirty="0"/>
              <a:t>在所选样本处生成最大</a:t>
            </a:r>
            <a:r>
              <a:rPr lang="zh-CN" altLang="zh-CN" sz="2800" dirty="0">
                <a:solidFill>
                  <a:srgbClr val="FF0000"/>
                </a:solidFill>
              </a:rPr>
              <a:t>内切圆</a:t>
            </a:r>
            <a:r>
              <a:rPr lang="zh-CN" altLang="zh-CN" sz="2800" dirty="0"/>
              <a:t>，并获得路径元素与连接内切圆中心与两个相关切点的连线之间的</a:t>
            </a:r>
            <a:r>
              <a:rPr lang="zh-CN" altLang="en-US" sz="2800" dirty="0">
                <a:solidFill>
                  <a:srgbClr val="FF0000"/>
                </a:solidFill>
              </a:rPr>
              <a:t>交点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4.</a:t>
            </a:r>
            <a:r>
              <a:rPr lang="zh-CN" altLang="zh-CN" sz="2800" dirty="0"/>
              <a:t>调整最后一步得到的交点的位置，使它们</a:t>
            </a:r>
            <a:r>
              <a:rPr lang="zh-CN" altLang="zh-CN" sz="2800" dirty="0">
                <a:solidFill>
                  <a:srgbClr val="FF0000"/>
                </a:solidFill>
              </a:rPr>
              <a:t>等距离分布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5.</a:t>
            </a:r>
            <a:r>
              <a:rPr lang="zh-CN" altLang="zh-CN" sz="2800" dirty="0">
                <a:solidFill>
                  <a:srgbClr val="FF0000"/>
                </a:solidFill>
              </a:rPr>
              <a:t>连接</a:t>
            </a:r>
            <a:r>
              <a:rPr lang="zh-CN" altLang="zh-CN" sz="2800" dirty="0"/>
              <a:t>并将所有调整后的</a:t>
            </a:r>
            <a:r>
              <a:rPr lang="zh-CN" altLang="zh-CN" sz="2800" dirty="0">
                <a:solidFill>
                  <a:srgbClr val="FF0000"/>
                </a:solidFill>
              </a:rPr>
              <a:t>点</a:t>
            </a:r>
            <a:r>
              <a:rPr lang="zh-CN" altLang="zh-CN" sz="2800" dirty="0"/>
              <a:t>拟合成一组曲线</a:t>
            </a:r>
            <a:endParaRPr lang="en-US" altLang="zh-CN" sz="2800" dirty="0"/>
          </a:p>
          <a:p>
            <a:r>
              <a:rPr lang="en-US" altLang="zh-CN" sz="2800" dirty="0"/>
              <a:t>6.</a:t>
            </a:r>
            <a:r>
              <a:rPr lang="zh-CN" altLang="zh-CN" sz="2800" dirty="0">
                <a:solidFill>
                  <a:srgbClr val="FF0000"/>
                </a:solidFill>
              </a:rPr>
              <a:t>连接相关的曲线</a:t>
            </a:r>
            <a:r>
              <a:rPr lang="zh-CN" altLang="zh-CN" sz="2800" dirty="0"/>
              <a:t>与平滑的曲线，以确保它们之间的平滑过渡，以获得优化的偏移路径</a:t>
            </a:r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5788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E149B4-4E68-4424-9F66-53139382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954156"/>
            <a:ext cx="11243776" cy="54055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D26FD1-2AED-49C0-B920-D62A4A3307F2}"/>
              </a:ext>
            </a:extLst>
          </p:cNvPr>
          <p:cNvSpPr txBox="1"/>
          <p:nvPr/>
        </p:nvSpPr>
        <p:spPr>
          <a:xfrm>
            <a:off x="622852" y="384313"/>
            <a:ext cx="3260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3631864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D0F877-C987-48A1-BE88-072D176FA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87" y="984844"/>
            <a:ext cx="7578908" cy="58731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F5860D-C78B-45D9-B5D8-2B2BC39701F0}"/>
              </a:ext>
            </a:extLst>
          </p:cNvPr>
          <p:cNvSpPr txBox="1"/>
          <p:nvPr/>
        </p:nvSpPr>
        <p:spPr>
          <a:xfrm>
            <a:off x="675860" y="278296"/>
            <a:ext cx="194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对比试验</a:t>
            </a:r>
          </a:p>
        </p:txBody>
      </p:sp>
    </p:spTree>
    <p:extLst>
      <p:ext uri="{BB962C8B-B14F-4D97-AF65-F5344CB8AC3E}">
        <p14:creationId xmlns:p14="http://schemas.microsoft.com/office/powerpoint/2010/main" val="1835708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11921" y="107421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问题的提出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407387-924C-4296-B8F3-54C0F31C9557}"/>
              </a:ext>
            </a:extLst>
          </p:cNvPr>
          <p:cNvSpPr txBox="1"/>
          <p:nvPr/>
        </p:nvSpPr>
        <p:spPr>
          <a:xfrm>
            <a:off x="4084506" y="619610"/>
            <a:ext cx="3790122" cy="1384995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1.</a:t>
            </a:r>
            <a:r>
              <a:rPr lang="zh-CN" altLang="en-US" sz="2800" dirty="0"/>
              <a:t>印刷件表面光洁度低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2.</a:t>
            </a:r>
            <a:r>
              <a:rPr lang="zh-CN" altLang="en-US" sz="2800" dirty="0"/>
              <a:t>低沉积质量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00A808-3DA7-429C-9A7B-CC5515ED9FA6}"/>
              </a:ext>
            </a:extLst>
          </p:cNvPr>
          <p:cNvSpPr txBox="1"/>
          <p:nvPr/>
        </p:nvSpPr>
        <p:spPr>
          <a:xfrm>
            <a:off x="5911746" y="2560505"/>
            <a:ext cx="237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沉积表面不均匀原因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FC7ABD-5011-41DB-B402-8E8161033189}"/>
              </a:ext>
            </a:extLst>
          </p:cNvPr>
          <p:cNvSpPr txBox="1"/>
          <p:nvPr/>
        </p:nvSpPr>
        <p:spPr>
          <a:xfrm>
            <a:off x="4084506" y="3456397"/>
            <a:ext cx="3790122" cy="1319079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1.</a:t>
            </a:r>
            <a:r>
              <a:rPr lang="zh-CN" altLang="en-US" sz="2800" dirty="0"/>
              <a:t>相邻路径之间的尖角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2.</a:t>
            </a:r>
            <a:r>
              <a:rPr lang="zh-CN" altLang="en-US" sz="2800" dirty="0"/>
              <a:t>不均匀的间距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F23796-C053-4D65-A44E-BB01A58D9DC5}"/>
              </a:ext>
            </a:extLst>
          </p:cNvPr>
          <p:cNvSpPr txBox="1"/>
          <p:nvPr/>
        </p:nvSpPr>
        <p:spPr>
          <a:xfrm>
            <a:off x="3668540" y="5860705"/>
            <a:ext cx="4622054" cy="738664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相邻路径的</a:t>
            </a:r>
            <a:r>
              <a:rPr lang="en-US" altLang="zh-CN" sz="2800" dirty="0"/>
              <a:t>overfill</a:t>
            </a:r>
            <a:r>
              <a:rPr lang="zh-CN" altLang="en-US" sz="2800" dirty="0"/>
              <a:t>和</a:t>
            </a:r>
            <a:r>
              <a:rPr lang="en-US" altLang="zh-CN" sz="2800" dirty="0"/>
              <a:t>underfill</a:t>
            </a:r>
            <a:endParaRPr lang="zh-CN" altLang="en-US" sz="28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6352457-19C9-4094-B0CB-9615450D2CB8}"/>
              </a:ext>
            </a:extLst>
          </p:cNvPr>
          <p:cNvCxnSpPr/>
          <p:nvPr/>
        </p:nvCxnSpPr>
        <p:spPr>
          <a:xfrm>
            <a:off x="5804452" y="2199861"/>
            <a:ext cx="0" cy="10866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8037639-F174-417F-ABB6-E42EE044D02E}"/>
              </a:ext>
            </a:extLst>
          </p:cNvPr>
          <p:cNvCxnSpPr>
            <a:cxnSpLocks/>
          </p:cNvCxnSpPr>
          <p:nvPr/>
        </p:nvCxnSpPr>
        <p:spPr>
          <a:xfrm>
            <a:off x="5685183" y="4943061"/>
            <a:ext cx="0" cy="7586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612451" y="2245287"/>
            <a:ext cx="579549" cy="1361673"/>
            <a:chOff x="8564451" y="2716812"/>
            <a:chExt cx="579549" cy="1361673"/>
          </a:xfrm>
        </p:grpSpPr>
        <p:sp>
          <p:nvSpPr>
            <p:cNvPr id="12" name="矩形 11"/>
            <p:cNvSpPr/>
            <p:nvPr/>
          </p:nvSpPr>
          <p:spPr>
            <a:xfrm>
              <a:off x="8564451" y="2716812"/>
              <a:ext cx="579549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64451" y="3805061"/>
              <a:ext cx="579549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85059" y="2187916"/>
            <a:ext cx="11344938" cy="1361673"/>
            <a:chOff x="0" y="2716812"/>
            <a:chExt cx="5991142" cy="1361673"/>
          </a:xfrm>
        </p:grpSpPr>
        <p:sp>
          <p:nvSpPr>
            <p:cNvPr id="30" name="矩形 29"/>
            <p:cNvSpPr/>
            <p:nvPr/>
          </p:nvSpPr>
          <p:spPr>
            <a:xfrm>
              <a:off x="0" y="3805061"/>
              <a:ext cx="5991141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16812"/>
              <a:ext cx="5991142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94121" y="2112974"/>
            <a:ext cx="1169583" cy="1169581"/>
            <a:chOff x="1734969" y="2787385"/>
            <a:chExt cx="1224000" cy="1223998"/>
          </a:xfrm>
        </p:grpSpPr>
        <p:sp>
          <p:nvSpPr>
            <p:cNvPr id="27" name="椭圆 26"/>
            <p:cNvSpPr/>
            <p:nvPr/>
          </p:nvSpPr>
          <p:spPr>
            <a:xfrm>
              <a:off x="1734969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1945451" y="3091502"/>
              <a:ext cx="803035" cy="615763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3B470D1-FB36-4BFC-97F8-F737EF15B9DA}"/>
              </a:ext>
            </a:extLst>
          </p:cNvPr>
          <p:cNvSpPr txBox="1"/>
          <p:nvPr/>
        </p:nvSpPr>
        <p:spPr>
          <a:xfrm>
            <a:off x="3033824" y="2345532"/>
            <a:ext cx="664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73676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EBEF5013-514D-4646-AC7D-4334F34AE5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8268061"/>
              </p:ext>
            </p:extLst>
          </p:nvPr>
        </p:nvGraphicFramePr>
        <p:xfrm>
          <a:off x="2456069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539A474E-A7C5-45F9-8190-014891C7DF85}"/>
              </a:ext>
            </a:extLst>
          </p:cNvPr>
          <p:cNvSpPr txBox="1"/>
          <p:nvPr/>
        </p:nvSpPr>
        <p:spPr>
          <a:xfrm>
            <a:off x="372139" y="255181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本文整体思路</a:t>
            </a:r>
          </a:p>
        </p:txBody>
      </p:sp>
    </p:spTree>
    <p:extLst>
      <p:ext uri="{BB962C8B-B14F-4D97-AF65-F5344CB8AC3E}">
        <p14:creationId xmlns:p14="http://schemas.microsoft.com/office/powerpoint/2010/main" val="383149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ED7C77-04C5-45D5-B64E-4E279DE9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78" y="2829577"/>
            <a:ext cx="10500444" cy="37517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26D589-1107-4946-96D5-837DECF4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72" y="208495"/>
            <a:ext cx="3468450" cy="20523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B328AB-77F9-4BC3-A858-0E03FC864C7E}"/>
              </a:ext>
            </a:extLst>
          </p:cNvPr>
          <p:cNvSpPr txBox="1"/>
          <p:nvPr/>
        </p:nvSpPr>
        <p:spPr>
          <a:xfrm>
            <a:off x="6467062" y="365818"/>
            <a:ext cx="3468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</a:t>
            </a:r>
            <a:r>
              <a:rPr lang="zh-CN" altLang="en-US" sz="2400" dirty="0"/>
              <a:t>焊道宽度     </a:t>
            </a:r>
            <a:endParaRPr lang="en-US" altLang="zh-CN" sz="2400" dirty="0"/>
          </a:p>
          <a:p>
            <a:r>
              <a:rPr lang="en-US" altLang="zh-CN" sz="2400" dirty="0"/>
              <a:t>h</a:t>
            </a:r>
            <a:r>
              <a:rPr lang="zh-CN" altLang="en-US" sz="2400" dirty="0"/>
              <a:t>层高（预先设定为定值）</a:t>
            </a:r>
            <a:endParaRPr lang="en-US" altLang="zh-CN" sz="2400" dirty="0"/>
          </a:p>
          <a:p>
            <a:r>
              <a:rPr lang="en-US" altLang="zh-CN" sz="2400" dirty="0"/>
              <a:t>Q </a:t>
            </a:r>
            <a:r>
              <a:rPr lang="zh-CN" altLang="en-US" sz="2400" dirty="0"/>
              <a:t>流量</a:t>
            </a:r>
            <a:endParaRPr lang="en-US" altLang="zh-CN" sz="2400" dirty="0"/>
          </a:p>
          <a:p>
            <a:r>
              <a:rPr lang="en-US" altLang="zh-CN" sz="2400" dirty="0"/>
              <a:t>F </a:t>
            </a:r>
            <a:r>
              <a:rPr lang="zh-CN" altLang="en-US" sz="2400" dirty="0"/>
              <a:t>打印头移动速度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5AE902-2557-4CC2-B1F1-1B80FD77FF61}"/>
              </a:ext>
            </a:extLst>
          </p:cNvPr>
          <p:cNvSpPr txBox="1"/>
          <p:nvPr/>
        </p:nvSpPr>
        <p:spPr>
          <a:xfrm>
            <a:off x="1448107" y="2304810"/>
            <a:ext cx="865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因此当流量与打印头移速比例变化时，焊道宽度</a:t>
            </a:r>
            <a:r>
              <a:rPr lang="en-US" altLang="zh-CN" sz="2400" dirty="0"/>
              <a:t>w</a:t>
            </a:r>
            <a:r>
              <a:rPr lang="zh-CN" altLang="en-US" sz="2400" dirty="0"/>
              <a:t>是变化的。</a:t>
            </a:r>
          </a:p>
        </p:txBody>
      </p:sp>
    </p:spTree>
    <p:extLst>
      <p:ext uri="{BB962C8B-B14F-4D97-AF65-F5344CB8AC3E}">
        <p14:creationId xmlns:p14="http://schemas.microsoft.com/office/powerpoint/2010/main" val="337033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FBED169-71E5-4FC6-A231-A0E56581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5462"/>
            <a:ext cx="6983634" cy="32492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E6CC42-FD31-4D62-93C6-301ED251C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23" y="109182"/>
            <a:ext cx="10714509" cy="29327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406163-98C7-451E-AF7B-19B1449274B8}"/>
              </a:ext>
            </a:extLst>
          </p:cNvPr>
          <p:cNvSpPr txBox="1"/>
          <p:nvPr/>
        </p:nvSpPr>
        <p:spPr>
          <a:xfrm>
            <a:off x="7465855" y="4258101"/>
            <a:ext cx="4490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焊道宽度不能超过打印头外径，也不能小于打印头内径。</a:t>
            </a:r>
          </a:p>
        </p:txBody>
      </p:sp>
    </p:spTree>
    <p:extLst>
      <p:ext uri="{BB962C8B-B14F-4D97-AF65-F5344CB8AC3E}">
        <p14:creationId xmlns:p14="http://schemas.microsoft.com/office/powerpoint/2010/main" val="200454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2D4474-A702-4B1F-8227-EDD67AEE36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751" y="2797594"/>
            <a:ext cx="9276496" cy="21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B6082E-46D1-4DF4-B840-61DD2914BB55}"/>
              </a:ext>
            </a:extLst>
          </p:cNvPr>
          <p:cNvSpPr txBox="1"/>
          <p:nvPr/>
        </p:nvSpPr>
        <p:spPr>
          <a:xfrm>
            <a:off x="2001671" y="948800"/>
            <a:ext cx="8188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因此，我们可以通过调节打印头移动速度来提高焊道之间的粘合效果。</a:t>
            </a:r>
          </a:p>
        </p:txBody>
      </p:sp>
    </p:spTree>
    <p:extLst>
      <p:ext uri="{BB962C8B-B14F-4D97-AF65-F5344CB8AC3E}">
        <p14:creationId xmlns:p14="http://schemas.microsoft.com/office/powerpoint/2010/main" val="129109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D9F3D0-A8C4-405E-A9B6-22EA55DD2C97}"/>
              </a:ext>
            </a:extLst>
          </p:cNvPr>
          <p:cNvSpPr txBox="1"/>
          <p:nvPr/>
        </p:nvSpPr>
        <p:spPr>
          <a:xfrm>
            <a:off x="636107" y="1185355"/>
            <a:ext cx="37768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具体而言，要使得</a:t>
            </a:r>
            <a:r>
              <a:rPr lang="zh-CN" altLang="zh-CN" sz="2800" dirty="0"/>
              <a:t>尖角处两个路径段之间的平滑过渡，</a:t>
            </a:r>
            <a:r>
              <a:rPr lang="zh-CN" altLang="en-US" sz="2800" dirty="0"/>
              <a:t>打印头</a:t>
            </a:r>
            <a:r>
              <a:rPr lang="zh-CN" altLang="zh-CN" sz="2800" dirty="0"/>
              <a:t>的移动速度必须减小，因此在这些位置附近总是出现加速和减速的过程。</a:t>
            </a:r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88A452-8B57-4229-8E83-E11004813781}"/>
              </a:ext>
            </a:extLst>
          </p:cNvPr>
          <p:cNvSpPr/>
          <p:nvPr/>
        </p:nvSpPr>
        <p:spPr>
          <a:xfrm>
            <a:off x="848139" y="192872"/>
            <a:ext cx="8587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事实上，速度的变化也会导致路径中产生尖角（或高曲率段）。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B78A8D-64A1-4C69-BFEA-7CB06533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99" y="839203"/>
            <a:ext cx="6390262" cy="57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1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3A3257-F41E-4AFC-97F8-2866980A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67" y="1894571"/>
            <a:ext cx="8348471" cy="47996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C43B812-76CB-4A1C-BAB6-0EFE12ECBCBA}"/>
              </a:ext>
            </a:extLst>
          </p:cNvPr>
          <p:cNvSpPr txBox="1"/>
          <p:nvPr/>
        </p:nvSpPr>
        <p:spPr>
          <a:xfrm>
            <a:off x="805218" y="614149"/>
            <a:ext cx="7588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此外，拐角处的会产生堆积现象和空缺部分。</a:t>
            </a:r>
          </a:p>
        </p:txBody>
      </p:sp>
    </p:spTree>
    <p:extLst>
      <p:ext uri="{BB962C8B-B14F-4D97-AF65-F5344CB8AC3E}">
        <p14:creationId xmlns:p14="http://schemas.microsoft.com/office/powerpoint/2010/main" val="246495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74853D-52C5-472C-AE3A-DFA0B0E14944}"/>
              </a:ext>
            </a:extLst>
          </p:cNvPr>
          <p:cNvSpPr/>
          <p:nvPr/>
        </p:nvSpPr>
        <p:spPr>
          <a:xfrm>
            <a:off x="655092" y="341194"/>
            <a:ext cx="4326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131413"/>
                </a:solidFill>
                <a:latin typeface="MwxvjmAdvTTb8864ccf.B"/>
                <a:cs typeface="MwxvjmAdvTTb8864ccf.B"/>
              </a:rPr>
              <a:t>2.Level-set method</a:t>
            </a:r>
            <a:r>
              <a:rPr lang="zh-CN" altLang="en-US" sz="2400" kern="0" dirty="0">
                <a:solidFill>
                  <a:srgbClr val="131413"/>
                </a:solidFill>
                <a:latin typeface="MwxvjmAdvTTb8864ccf.B"/>
              </a:rPr>
              <a:t>水平集方法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B10352-3D02-4CE0-BD5A-A594D5819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03" y="3570957"/>
            <a:ext cx="5757533" cy="20571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32F2B2-5852-4704-BD7C-DCFFC94EEDE7}"/>
              </a:ext>
            </a:extLst>
          </p:cNvPr>
          <p:cNvSpPr txBox="1"/>
          <p:nvPr/>
        </p:nvSpPr>
        <p:spPr>
          <a:xfrm>
            <a:off x="982640" y="1229857"/>
            <a:ext cx="270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曲线的演变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BE74BC-4222-4725-93ED-D5DDCB1FB460}"/>
              </a:ext>
            </a:extLst>
          </p:cNvPr>
          <p:cNvSpPr txBox="1"/>
          <p:nvPr/>
        </p:nvSpPr>
        <p:spPr>
          <a:xfrm>
            <a:off x="1290664" y="2474893"/>
            <a:ext cx="9799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让一条曲线慢慢变化成另一条曲线，</a:t>
            </a:r>
            <a:r>
              <a:rPr lang="zh-CN" altLang="en-US" sz="2800" b="1" dirty="0"/>
              <a:t>我只需要指定曲线上的每一个点的运动方向和速度就可以了。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7289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703</TotalTime>
  <Words>588</Words>
  <Application>Microsoft Office PowerPoint</Application>
  <PresentationFormat>宽屏</PresentationFormat>
  <Paragraphs>53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-apple-system</vt:lpstr>
      <vt:lpstr>MwxvjmAdvTTb8864ccf.B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杨德成</cp:lastModifiedBy>
  <cp:revision>212</cp:revision>
  <dcterms:created xsi:type="dcterms:W3CDTF">2015-01-13T10:49:01Z</dcterms:created>
  <dcterms:modified xsi:type="dcterms:W3CDTF">2017-12-29T01:52:13Z</dcterms:modified>
</cp:coreProperties>
</file>